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3" r:id="rId6"/>
    <p:sldId id="262" r:id="rId7"/>
    <p:sldId id="264" r:id="rId8"/>
  </p:sldIdLst>
  <p:sldSz cx="12192000" cy="6858000"/>
  <p:notesSz cx="6858000" cy="9144000"/>
  <p:embeddedFontLst>
    <p:embeddedFont>
      <p:font typeface="닉스곤체 M 2.0" panose="020B0600000101010101" pitchFamily="50" charset="-127"/>
      <p:regular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C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5A369-478E-4F09-9F30-46B0E2ABB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6AA13D-5C05-451B-B006-8984FEC28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0B8FDC-3227-482B-84D5-F5AA41B45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7E02-DE23-4D1E-A3D0-919F3568F603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7EFFC-7BD2-4B0B-AB4C-9CAB29CE0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ED80F7-A945-423A-9CD1-ABCFA78F6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72EB-2B93-45D2-AD05-102D4EB38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988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152456-4DC1-43A1-891A-891129F8F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168CB2-8D44-4364-A43E-E71B7FC3E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12E672-5B7F-467C-9AB2-5541C25C0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7E02-DE23-4D1E-A3D0-919F3568F603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469F25-6F98-48DC-9661-6C89AB83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0F8E88-8EEA-4602-B8E4-5563B209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72EB-2B93-45D2-AD05-102D4EB38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61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15703B-2B75-4A0E-B833-39AD08017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AE11CF-64A4-43E1-BB7B-70D695D2D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F47F8-F0D1-4989-AC2D-F2771FE06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7E02-DE23-4D1E-A3D0-919F3568F603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957486-42D2-45AB-9C84-7D356AA79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71F48C-4150-4185-A75B-B3851AB2B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72EB-2B93-45D2-AD05-102D4EB38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44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FC40D-D122-4BF7-9132-85602FEE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3EA680-3994-4E11-A7B2-B6A34A195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1A462D-F470-433B-A6FE-609F2D90C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7E02-DE23-4D1E-A3D0-919F3568F603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160CA4-4030-475D-875C-5FD600F91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7280E1-C531-438B-B0FF-48BDB7B7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72EB-2B93-45D2-AD05-102D4EB38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139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F5337-5783-47AB-8774-C58418D5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E689FA-A5BE-4C50-9E57-8ADACA341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1AE10-2632-4BDB-9325-D5EA35DA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7E02-DE23-4D1E-A3D0-919F3568F603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BE0808-4C0E-46DF-8F32-E6DF3B81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892B37-C870-428F-BAEF-70CCA156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72EB-2B93-45D2-AD05-102D4EB38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73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9D3E2-72C6-4EED-8C35-3F3ED83B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2DA908-0D8F-4642-B95C-544D518080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0BBB64-9444-4791-A2DE-90DAFAB56E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EDBAE7-9BAE-4BB6-959D-4DA3DB64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7E02-DE23-4D1E-A3D0-919F3568F603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6A5C4C-877E-4DD5-9885-D408535DA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478EED-E17D-4B94-BB6A-5B70E6C0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72EB-2B93-45D2-AD05-102D4EB38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85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CC6C7-3F0E-429C-8E53-F8588231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ED59B-78E2-4CAE-A8ED-39E66B081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45D2E4-A16A-423A-865A-5741A2B2D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AFF7A9-E6F8-48F3-9E11-9AC9D2B4C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F793CB-DF05-4945-BBD0-D98BED95FB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46B1AA-9974-4765-A449-A21DFB67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7E02-DE23-4D1E-A3D0-919F3568F603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B98583-C0F6-439A-BC73-8046CB2D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15133A-CAAB-408E-945D-6ECA6811E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72EB-2B93-45D2-AD05-102D4EB38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26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34335-5713-47FF-9337-E1DC869F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FCE304-F3ED-41C0-92D0-F3E6F8AEE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7E02-DE23-4D1E-A3D0-919F3568F603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695B70-FCFB-43FA-9F0B-74D67C2E0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6EB694-25DD-42DC-A2A2-334B88BB8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72EB-2B93-45D2-AD05-102D4EB38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3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832838-4FFC-4778-99D1-F7AB00CD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7E02-DE23-4D1E-A3D0-919F3568F603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4BB1AC-6A68-4593-A911-18EC87EB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6C9DA-AA55-4966-AAB0-1D3DD1AD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72EB-2B93-45D2-AD05-102D4EB38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6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CF381-B4D1-445A-BE58-FC63D6724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A6F7B5-46C1-49DB-9E99-86978F2D4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4E196F-4AEA-4AD4-ADEE-870CDF98B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6844C9-D8AA-4638-90F4-2709D101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7E02-DE23-4D1E-A3D0-919F3568F603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22CFE5-EF56-43A5-A4BA-02E6EBD2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7CD474-0D5B-439A-B6EC-EE5E119F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72EB-2B93-45D2-AD05-102D4EB38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4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0FB4B-DA11-4A36-97A0-A9E3A2639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7EC39B-F8F6-45E7-AD04-2544480CB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169423-31BF-45D7-9CA1-E8D4B2A3E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5B958C-83B5-4827-90BD-302F0315E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7E02-DE23-4D1E-A3D0-919F3568F603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1E4972-ED16-455A-B5BF-E7EFF0AB8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D1379A-4E0F-48D4-A3DB-304BA55B9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72EB-2B93-45D2-AD05-102D4EB38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805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12F3EE-B5BC-4A8E-AC04-CF32D33B9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939C2B-45B3-4312-B2C8-DDB05F59E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82BAA-386A-45FC-A456-3161503AD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37E02-DE23-4D1E-A3D0-919F3568F603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DE9ED-6E11-417D-9CD5-F4F438FC2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919B08-B587-4F9A-8375-22DBA2D31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772EB-2B93-45D2-AD05-102D4EB38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72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지도이(가) 표시된 사진&#10;&#10;자동 생성된 설명">
            <a:extLst>
              <a:ext uri="{FF2B5EF4-FFF2-40B4-BE49-F238E27FC236}">
                <a16:creationId xmlns:a16="http://schemas.microsoft.com/office/drawing/2014/main" id="{F0950C82-BF10-41A6-96C0-F6E8B7985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7335520"/>
          </a:xfr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8595C08-F8AC-4653-88F4-B98269FF4C5B}"/>
              </a:ext>
            </a:extLst>
          </p:cNvPr>
          <p:cNvSpPr txBox="1">
            <a:spLocks/>
          </p:cNvSpPr>
          <p:nvPr/>
        </p:nvSpPr>
        <p:spPr>
          <a:xfrm>
            <a:off x="1165413" y="309811"/>
            <a:ext cx="9833081" cy="1736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생활속의 인공지능 발표</a:t>
            </a:r>
            <a:endParaRPr lang="en-US" altLang="ko-KR" sz="4800" b="1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algn="ctr"/>
            <a:r>
              <a:rPr lang="en-US" altLang="ko-KR" sz="24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</a:t>
            </a:r>
          </a:p>
          <a:p>
            <a:pPr algn="ctr"/>
            <a:r>
              <a:rPr lang="en-US" altLang="ko-KR" sz="24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- </a:t>
            </a:r>
            <a:r>
              <a:rPr lang="ko-KR" altLang="en-US" sz="24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한국전자전 </a:t>
            </a:r>
            <a:r>
              <a:rPr lang="en-US" altLang="ko-KR" sz="24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‘</a:t>
            </a:r>
            <a:r>
              <a:rPr lang="ko-KR" altLang="en-US" sz="24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스마트 디바이스를 위한 경량 딥러닝 </a:t>
            </a:r>
            <a:r>
              <a:rPr lang="en-US" altLang="ko-KR" sz="24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SW</a:t>
            </a:r>
            <a:r>
              <a:rPr lang="ko-KR" altLang="en-US" sz="24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프레임워크</a:t>
            </a:r>
            <a:r>
              <a:rPr lang="en-US" altLang="ko-KR" sz="24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’</a:t>
            </a:r>
            <a:r>
              <a:rPr lang="ko-KR" altLang="en-US" sz="24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에 대하여 </a:t>
            </a:r>
            <a:r>
              <a:rPr lang="en-US" altLang="ko-KR" sz="24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-</a:t>
            </a:r>
            <a:endParaRPr lang="ko-KR" altLang="en-US" sz="2400" b="1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D497DD6-3B8D-48E1-9829-A9AAA4DB8AC1}"/>
              </a:ext>
            </a:extLst>
          </p:cNvPr>
          <p:cNvSpPr txBox="1">
            <a:spLocks/>
          </p:cNvSpPr>
          <p:nvPr/>
        </p:nvSpPr>
        <p:spPr>
          <a:xfrm>
            <a:off x="9825488" y="4986743"/>
            <a:ext cx="1785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컴퓨터공학부</a:t>
            </a:r>
            <a:endParaRPr lang="en-US" altLang="ko-KR" sz="2000" b="1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algn="r"/>
            <a:r>
              <a:rPr lang="ko-KR" altLang="en-US" sz="10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</a:t>
            </a:r>
            <a:endParaRPr lang="en-US" altLang="ko-KR" sz="1000" b="1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algn="r"/>
            <a:r>
              <a:rPr lang="ko-KR" altLang="en-US" sz="20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김선민</a:t>
            </a:r>
            <a:endParaRPr lang="en-US" altLang="ko-KR" sz="2000" b="1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32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AC6DD139-BB03-499F-9BB8-D55F7C69D4DE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09"/>
          <a:stretch/>
        </p:blipFill>
        <p:spPr>
          <a:xfrm>
            <a:off x="0" y="-1"/>
            <a:ext cx="12192000" cy="64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CC6216-E53F-4CFD-8B3E-1D43C1A9CE20}"/>
              </a:ext>
            </a:extLst>
          </p:cNvPr>
          <p:cNvSpPr/>
          <p:nvPr/>
        </p:nvSpPr>
        <p:spPr>
          <a:xfrm>
            <a:off x="0" y="6508376"/>
            <a:ext cx="12192000" cy="64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20" name="내용 개체 틀 4">
            <a:extLst>
              <a:ext uri="{FF2B5EF4-FFF2-40B4-BE49-F238E27FC236}">
                <a16:creationId xmlns:a16="http://schemas.microsoft.com/office/drawing/2014/main" id="{B52C28F7-98F4-4388-BA1B-AE004189494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15" t="7596" r="6698" b="39462"/>
          <a:stretch/>
        </p:blipFill>
        <p:spPr>
          <a:xfrm rot="5400000">
            <a:off x="892157" y="2106257"/>
            <a:ext cx="2791452" cy="3133882"/>
          </a:xfr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0EA338E-73A1-4AB3-8BEF-573E6B2BB8C7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5" t="21841"/>
          <a:stretch/>
        </p:blipFill>
        <p:spPr>
          <a:xfrm rot="5400000">
            <a:off x="4795131" y="2106257"/>
            <a:ext cx="2791452" cy="313388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817CAB-7539-473B-BB6F-3577065D86CD}"/>
              </a:ext>
            </a:extLst>
          </p:cNvPr>
          <p:cNvSpPr/>
          <p:nvPr/>
        </p:nvSpPr>
        <p:spPr>
          <a:xfrm>
            <a:off x="1474692" y="5736936"/>
            <a:ext cx="9628095" cy="658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이 제품은 </a:t>
            </a:r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디바이스 내부의 </a:t>
            </a:r>
            <a:r>
              <a:rPr lang="ko-KR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독자적인 경량 딥러닝 </a:t>
            </a:r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전용 </a:t>
            </a:r>
            <a:r>
              <a:rPr lang="en-US" altLang="ko-KR" sz="1600" dirty="0" err="1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sw</a:t>
            </a:r>
            <a:r>
              <a:rPr lang="ko-KR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프레임워크를 기반으로 </a:t>
            </a:r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하여 </a:t>
            </a:r>
            <a:r>
              <a:rPr lang="ko-KR" altLang="ko-KR" sz="1600" u="sng" dirty="0">
                <a:solidFill>
                  <a:srgbClr val="FF0000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인터넷이 없는 환경</a:t>
            </a:r>
            <a:r>
              <a:rPr lang="ko-KR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에서도 디바이스 안에서 고속 추론과 부분 학습을 가능하게 하는 스마트 디바이스 인공지능 </a:t>
            </a: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SW</a:t>
            </a:r>
            <a:r>
              <a:rPr lang="ko-KR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기술이</a:t>
            </a:r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en-US" sz="16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A62B9C2D-C4EA-4833-B44F-4B190E354E78}"/>
              </a:ext>
            </a:extLst>
          </p:cNvPr>
          <p:cNvSpPr txBox="1">
            <a:spLocks/>
          </p:cNvSpPr>
          <p:nvPr/>
        </p:nvSpPr>
        <p:spPr>
          <a:xfrm>
            <a:off x="779096" y="791999"/>
            <a:ext cx="10619527" cy="156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ctr">
              <a:buAutoNum type="arabicPeriod"/>
            </a:pPr>
            <a:r>
              <a:rPr lang="ko-KR" altLang="en-US" sz="4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작품 이름</a:t>
            </a:r>
            <a:endParaRPr lang="en-US" altLang="ko-KR" sz="40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marL="742950" indent="-742950" algn="ctr">
              <a:buAutoNum type="arabicPeriod"/>
            </a:pPr>
            <a:endParaRPr lang="en-US" altLang="ko-KR" sz="9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- </a:t>
            </a:r>
            <a:r>
              <a:rPr lang="ko-KR" altLang="en-US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스마트 디바이스를 위한 경량 딥러닝 </a:t>
            </a:r>
            <a:r>
              <a:rPr lang="en-US" altLang="ko-KR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SW</a:t>
            </a:r>
            <a:r>
              <a:rPr lang="ko-KR" altLang="en-US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프레임워크 </a:t>
            </a:r>
            <a:r>
              <a:rPr lang="en-US" altLang="ko-KR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-</a:t>
            </a:r>
            <a:r>
              <a:rPr lang="ko-KR" altLang="en-US" sz="2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</a:t>
            </a:r>
            <a:endParaRPr lang="en-US" altLang="ko-KR" sz="20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F8E4C3A-7EE8-4A1A-B20E-41B670DF8C7B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4" t="233" r="7647"/>
          <a:stretch/>
        </p:blipFill>
        <p:spPr>
          <a:xfrm rot="5400000">
            <a:off x="8660797" y="2106834"/>
            <a:ext cx="2791452" cy="313388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E4FF6C8-2F60-40BB-8C2C-9A4D5BF2F801}"/>
              </a:ext>
            </a:extLst>
          </p:cNvPr>
          <p:cNvSpPr txBox="1"/>
          <p:nvPr/>
        </p:nvSpPr>
        <p:spPr>
          <a:xfrm>
            <a:off x="1075766" y="5086352"/>
            <a:ext cx="24025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(1) </a:t>
            </a:r>
            <a:r>
              <a:rPr lang="ko-KR" altLang="en-US" sz="105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사람들의 다양한 글씨체 사전 학습 및 모델 내장 </a:t>
            </a:r>
            <a:r>
              <a:rPr lang="en-US" altLang="ko-KR" sz="105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+ </a:t>
            </a:r>
            <a:r>
              <a:rPr lang="ko-KR" altLang="en-US" sz="105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디바이스를 통한 글자 촬영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218BD-4733-4976-A431-8CC8E699810F}"/>
              </a:ext>
            </a:extLst>
          </p:cNvPr>
          <p:cNvSpPr txBox="1"/>
          <p:nvPr/>
        </p:nvSpPr>
        <p:spPr>
          <a:xfrm>
            <a:off x="5055293" y="5086352"/>
            <a:ext cx="228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(2) </a:t>
            </a:r>
            <a:r>
              <a:rPr lang="ko-KR" altLang="en-US" sz="105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자체 학습된 모델을 바탕으로 </a:t>
            </a:r>
            <a:endParaRPr lang="en-US" altLang="ko-KR" sz="1050" b="1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algn="ctr"/>
            <a:r>
              <a:rPr lang="ko-KR" altLang="en-US" sz="105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실시간 추론을 통한 글자 인식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CDAD52-146D-44A5-92BE-64242FD56031}"/>
              </a:ext>
            </a:extLst>
          </p:cNvPr>
          <p:cNvSpPr txBox="1"/>
          <p:nvPr/>
        </p:nvSpPr>
        <p:spPr>
          <a:xfrm>
            <a:off x="9549737" y="5086352"/>
            <a:ext cx="11944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- </a:t>
            </a:r>
            <a:r>
              <a:rPr lang="ko-KR" altLang="en-US" sz="105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전체 구조도 </a:t>
            </a:r>
            <a:r>
              <a:rPr lang="en-US" altLang="ko-KR" sz="105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-</a:t>
            </a:r>
            <a:endParaRPr lang="ko-KR" altLang="en-US" sz="1050" b="1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922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BBC6758-5D3F-46A2-9D20-255F72CF8383}"/>
              </a:ext>
            </a:extLst>
          </p:cNvPr>
          <p:cNvSpPr/>
          <p:nvPr/>
        </p:nvSpPr>
        <p:spPr>
          <a:xfrm>
            <a:off x="321041" y="1609188"/>
            <a:ext cx="5011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■</a:t>
            </a:r>
            <a:r>
              <a:rPr lang="ko-KR" altLang="en-US" sz="2400" b="1" dirty="0" err="1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경량딥러닝</a:t>
            </a:r>
            <a:r>
              <a:rPr lang="ko-KR" altLang="en-US" sz="24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이란</a:t>
            </a:r>
            <a:r>
              <a:rPr lang="en-US" altLang="ko-KR" sz="24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?</a:t>
            </a:r>
            <a:endParaRPr lang="ko-KR" altLang="en-US" sz="24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pic>
        <p:nvPicPr>
          <p:cNvPr id="7" name="그림 6" descr="컴퓨터이(가) 표시된 사진&#10;&#10;자동 생성된 설명">
            <a:extLst>
              <a:ext uri="{FF2B5EF4-FFF2-40B4-BE49-F238E27FC236}">
                <a16:creationId xmlns:a16="http://schemas.microsoft.com/office/drawing/2014/main" id="{EDE2F24D-AC82-4B03-A19E-365B36D24AD6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09"/>
          <a:stretch/>
        </p:blipFill>
        <p:spPr>
          <a:xfrm>
            <a:off x="0" y="-1"/>
            <a:ext cx="12192000" cy="6480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9CA0FB5-4114-4E59-989C-B919268271BB}"/>
              </a:ext>
            </a:extLst>
          </p:cNvPr>
          <p:cNvSpPr txBox="1">
            <a:spLocks/>
          </p:cNvSpPr>
          <p:nvPr/>
        </p:nvSpPr>
        <p:spPr>
          <a:xfrm>
            <a:off x="779096" y="791999"/>
            <a:ext cx="10619527" cy="76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2. </a:t>
            </a:r>
            <a:r>
              <a:rPr lang="ko-KR" altLang="en-US" sz="4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사용 기술 </a:t>
            </a:r>
            <a:r>
              <a:rPr lang="en-US" altLang="ko-KR" sz="4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– </a:t>
            </a:r>
            <a:r>
              <a:rPr lang="ko-KR" altLang="en-US" sz="4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경량 딥러닝</a:t>
            </a:r>
            <a:endParaRPr lang="en-US" altLang="ko-KR" sz="40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82A4B4-C198-4EFE-9B53-B0FB0A94B815}"/>
              </a:ext>
            </a:extLst>
          </p:cNvPr>
          <p:cNvSpPr/>
          <p:nvPr/>
        </p:nvSpPr>
        <p:spPr>
          <a:xfrm>
            <a:off x="304999" y="3000847"/>
            <a:ext cx="5011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■</a:t>
            </a:r>
            <a:r>
              <a:rPr lang="ko-KR" altLang="en-US" sz="2400" b="1" dirty="0" err="1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경량딥러닝이</a:t>
            </a:r>
            <a:r>
              <a:rPr lang="ko-KR" altLang="en-US" sz="24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왜 필요한가</a:t>
            </a:r>
            <a:r>
              <a:rPr lang="en-US" altLang="ko-KR" sz="24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?</a:t>
            </a:r>
            <a:endParaRPr lang="ko-KR" altLang="en-US" sz="24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D662D1-763A-467D-8878-9704699306E6}"/>
              </a:ext>
            </a:extLst>
          </p:cNvPr>
          <p:cNvSpPr txBox="1"/>
          <p:nvPr/>
        </p:nvSpPr>
        <p:spPr>
          <a:xfrm>
            <a:off x="779095" y="2161879"/>
            <a:ext cx="11172073" cy="658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- </a:t>
            </a:r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기존 클라우드 기반의 학습된 모델을 경량 장치에 내장하기 위한 필수 기술로 </a:t>
            </a:r>
            <a:r>
              <a:rPr lang="ko-KR" altLang="en-US" sz="1600" dirty="0">
                <a:solidFill>
                  <a:srgbClr val="FF0000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기존의 학습된 모델의 정확도를 유지하면서 보다 연산을 간소화 하고 규모를 작게 하는 것</a:t>
            </a:r>
            <a:r>
              <a:rPr lang="en-US" altLang="ko-KR" sz="1600" dirty="0">
                <a:solidFill>
                  <a:srgbClr val="FF0000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.</a:t>
            </a:r>
            <a:endParaRPr lang="ko-KR" altLang="en-US" sz="1600" dirty="0">
              <a:solidFill>
                <a:srgbClr val="FF0000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6F709B-5B14-49A1-9C2D-D5416399C2D1}"/>
              </a:ext>
            </a:extLst>
          </p:cNvPr>
          <p:cNvSpPr txBox="1"/>
          <p:nvPr/>
        </p:nvSpPr>
        <p:spPr>
          <a:xfrm>
            <a:off x="779094" y="3464700"/>
            <a:ext cx="11172073" cy="2169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실제 서비스 환경에서 </a:t>
            </a: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AI </a:t>
            </a:r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디바이스는 강력한 컴퓨팅 파워를 가진 서버를 중심으로 한 클라우드 인프라가 요구되는데</a:t>
            </a: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, </a:t>
            </a:r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이러한 클라우드 인프라 방식은 몇 가지 문제점을 갖고 있다</a:t>
            </a: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. 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7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첫째</a:t>
            </a: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, </a:t>
            </a:r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수많은 </a:t>
            </a: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IoT </a:t>
            </a:r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디바이스에서 나오는 빅데이터가 </a:t>
            </a:r>
            <a:r>
              <a:rPr lang="ko-KR" altLang="en-US" sz="1600" dirty="0">
                <a:solidFill>
                  <a:srgbClr val="FF0000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네트워크 트래픽을 폭발적으로 증가</a:t>
            </a:r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시킨다는 점이다</a:t>
            </a: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. </a:t>
            </a:r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이는 </a:t>
            </a:r>
            <a:r>
              <a:rPr lang="ko-KR" altLang="en-US" sz="1600" dirty="0">
                <a:solidFill>
                  <a:srgbClr val="FF0000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필연적으로 네트워크 환경을 악화시키고 성능 저하를 유발함</a:t>
            </a:r>
            <a:r>
              <a:rPr lang="en-US" altLang="ko-KR" sz="1600" dirty="0">
                <a:solidFill>
                  <a:srgbClr val="FF0000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7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두번째는 데이터가 처리 될 시 자체 디바이스에서 진행하는 것과 클라우드를 기반으로 진행하는 경우 동일한 처리속도를 갖더라도</a:t>
            </a: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응답속도에서 자체 디바이스가 더 빠를 수 밖에 없음</a:t>
            </a: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.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936B72C-739A-471A-BCFA-1F4CD654004F}"/>
              </a:ext>
            </a:extLst>
          </p:cNvPr>
          <p:cNvSpPr/>
          <p:nvPr/>
        </p:nvSpPr>
        <p:spPr>
          <a:xfrm>
            <a:off x="1418697" y="5816239"/>
            <a:ext cx="578111" cy="373488"/>
          </a:xfrm>
          <a:prstGeom prst="rightArrow">
            <a:avLst/>
          </a:prstGeom>
          <a:solidFill>
            <a:srgbClr val="69C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915F43-78F2-489C-8015-4273F5B76F72}"/>
              </a:ext>
            </a:extLst>
          </p:cNvPr>
          <p:cNvSpPr/>
          <p:nvPr/>
        </p:nvSpPr>
        <p:spPr>
          <a:xfrm>
            <a:off x="1996808" y="5806811"/>
            <a:ext cx="599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i="1" dirty="0">
                <a:solidFill>
                  <a:schemeClr val="accent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차세대 </a:t>
            </a:r>
            <a:r>
              <a:rPr lang="en-US" altLang="ko-KR" sz="2000" b="1" i="1" dirty="0">
                <a:solidFill>
                  <a:schemeClr val="accent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AI </a:t>
            </a:r>
            <a:r>
              <a:rPr lang="ko-KR" altLang="en-US" sz="2000" b="1" i="1" dirty="0">
                <a:solidFill>
                  <a:schemeClr val="accent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디바이스를 위해선 경량 </a:t>
            </a:r>
            <a:r>
              <a:rPr lang="ko-KR" altLang="en-US" sz="2000" b="1" i="1" dirty="0" err="1">
                <a:solidFill>
                  <a:schemeClr val="accent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딥러닝이</a:t>
            </a:r>
            <a:r>
              <a:rPr lang="ko-KR" altLang="en-US" sz="2000" b="1" i="1" dirty="0">
                <a:solidFill>
                  <a:schemeClr val="accent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필수적</a:t>
            </a:r>
            <a:r>
              <a:rPr lang="en-US" altLang="ko-KR" sz="2000" b="1" i="1" dirty="0">
                <a:solidFill>
                  <a:schemeClr val="accent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!</a:t>
            </a:r>
            <a:endParaRPr lang="ko-KR" altLang="en-US" sz="2000" b="1" i="1" dirty="0">
              <a:solidFill>
                <a:schemeClr val="accent1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FE79E1-0F3B-473C-8096-9C2C7A0DD0B9}"/>
              </a:ext>
            </a:extLst>
          </p:cNvPr>
          <p:cNvSpPr/>
          <p:nvPr/>
        </p:nvSpPr>
        <p:spPr>
          <a:xfrm>
            <a:off x="0" y="6508376"/>
            <a:ext cx="12192000" cy="64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836167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2E7253C-B00D-43B2-926E-B550486955CB}"/>
              </a:ext>
            </a:extLst>
          </p:cNvPr>
          <p:cNvSpPr txBox="1">
            <a:spLocks/>
          </p:cNvSpPr>
          <p:nvPr/>
        </p:nvSpPr>
        <p:spPr>
          <a:xfrm>
            <a:off x="779096" y="791999"/>
            <a:ext cx="10619527" cy="76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3. </a:t>
            </a:r>
            <a:r>
              <a:rPr lang="ko-KR" altLang="en-US" sz="4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경량 딥러닝 연구 방향 </a:t>
            </a:r>
            <a:r>
              <a:rPr lang="en-US" altLang="ko-KR" sz="4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(1)</a:t>
            </a:r>
          </a:p>
        </p:txBody>
      </p:sp>
      <p:pic>
        <p:nvPicPr>
          <p:cNvPr id="7" name="그림 6" descr="컴퓨터이(가) 표시된 사진&#10;&#10;자동 생성된 설명">
            <a:extLst>
              <a:ext uri="{FF2B5EF4-FFF2-40B4-BE49-F238E27FC236}">
                <a16:creationId xmlns:a16="http://schemas.microsoft.com/office/drawing/2014/main" id="{210A33F4-2C55-427A-B8F8-91B236051EA1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09"/>
          <a:stretch/>
        </p:blipFill>
        <p:spPr>
          <a:xfrm>
            <a:off x="0" y="-1"/>
            <a:ext cx="12192000" cy="64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E7C3B6-240D-4701-9C46-72F435404189}"/>
              </a:ext>
            </a:extLst>
          </p:cNvPr>
          <p:cNvSpPr/>
          <p:nvPr/>
        </p:nvSpPr>
        <p:spPr>
          <a:xfrm>
            <a:off x="304999" y="1657314"/>
            <a:ext cx="113004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■ 경량알고리즘 연구</a:t>
            </a:r>
            <a:endParaRPr lang="ko-KR" altLang="en-US" sz="24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39AA42E-FE82-4984-8306-D7E725C81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50" y="3026333"/>
            <a:ext cx="4857160" cy="29869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724DFF-E0E7-4CF0-A9AC-EACBCB59E755}"/>
              </a:ext>
            </a:extLst>
          </p:cNvPr>
          <p:cNvSpPr txBox="1"/>
          <p:nvPr/>
        </p:nvSpPr>
        <p:spPr>
          <a:xfrm>
            <a:off x="779095" y="2161879"/>
            <a:ext cx="11172073" cy="658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- </a:t>
            </a:r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알고리즘의 모델 구조 변경 </a:t>
            </a: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&amp; CNN</a:t>
            </a:r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의 </a:t>
            </a:r>
            <a:r>
              <a:rPr lang="ko-KR" altLang="en-US" sz="1600" dirty="0" err="1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합성곱</a:t>
            </a:r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필터 변경</a:t>
            </a:r>
            <a:endParaRPr lang="en-US" altLang="ko-KR" sz="16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- </a:t>
            </a:r>
            <a:r>
              <a:rPr lang="en-US" altLang="ko-KR" sz="1600" dirty="0" err="1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ResNet</a:t>
            </a: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(</a:t>
            </a:r>
            <a:r>
              <a:rPr lang="ko-KR" altLang="en-US" sz="1600" dirty="0" err="1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레즈넷</a:t>
            </a: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) , </a:t>
            </a:r>
            <a:r>
              <a:rPr lang="en-US" altLang="ko-KR" sz="1600" dirty="0" err="1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DenseNet</a:t>
            </a: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(</a:t>
            </a:r>
            <a:r>
              <a:rPr lang="ko-KR" altLang="en-US" sz="1600" dirty="0" err="1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덴스넷</a:t>
            </a: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), </a:t>
            </a:r>
            <a:r>
              <a:rPr lang="en-US" altLang="ko-KR" sz="1600" dirty="0" err="1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MobileNet</a:t>
            </a: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(</a:t>
            </a:r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모바일넷</a:t>
            </a: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), </a:t>
            </a:r>
            <a:r>
              <a:rPr lang="en-US" altLang="ko-KR" sz="1600" dirty="0" err="1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ShuffleNet</a:t>
            </a: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(</a:t>
            </a:r>
            <a:r>
              <a:rPr lang="ko-KR" altLang="en-US" sz="1600" dirty="0" err="1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셔플넷</a:t>
            </a: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) </a:t>
            </a:r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등</a:t>
            </a: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.. </a:t>
            </a:r>
            <a:endParaRPr lang="ko-KR" altLang="en-US" sz="1600" dirty="0">
              <a:solidFill>
                <a:srgbClr val="FF0000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4EA388-5148-434D-A692-FC8D8B4BB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727" y="3026333"/>
            <a:ext cx="4644895" cy="29558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970DC9-D8AC-4538-9850-BC60D1BE2589}"/>
              </a:ext>
            </a:extLst>
          </p:cNvPr>
          <p:cNvSpPr txBox="1"/>
          <p:nvPr/>
        </p:nvSpPr>
        <p:spPr>
          <a:xfrm>
            <a:off x="2114084" y="5982175"/>
            <a:ext cx="3456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- </a:t>
            </a:r>
            <a:r>
              <a:rPr lang="ko-KR" altLang="en-US" sz="11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출력과 입력의 차이를 학습시키는 </a:t>
            </a:r>
            <a:r>
              <a:rPr lang="en-US" altLang="ko-KR" sz="1100" b="1" dirty="0" err="1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ResNet</a:t>
            </a:r>
            <a:r>
              <a:rPr lang="en-US" altLang="ko-KR" sz="11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-</a:t>
            </a:r>
            <a:endParaRPr lang="ko-KR" altLang="en-US" sz="1100" b="1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51456-59E3-4CAF-8738-0E4BCFBA6B4F}"/>
              </a:ext>
            </a:extLst>
          </p:cNvPr>
          <p:cNvSpPr txBox="1"/>
          <p:nvPr/>
        </p:nvSpPr>
        <p:spPr>
          <a:xfrm>
            <a:off x="7566917" y="6013254"/>
            <a:ext cx="3879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- </a:t>
            </a:r>
            <a:r>
              <a:rPr lang="ko-KR" altLang="en-US" sz="1100" b="1" dirty="0" err="1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합성곱</a:t>
            </a:r>
            <a:r>
              <a:rPr lang="ko-KR" altLang="en-US" sz="11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필터를 변경하여 연산을 줄이는 </a:t>
            </a:r>
            <a:r>
              <a:rPr lang="en-US" altLang="ko-KR" sz="1100" b="1" dirty="0" err="1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MobileNet</a:t>
            </a:r>
            <a:r>
              <a:rPr lang="en-US" altLang="ko-KR" sz="11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-</a:t>
            </a:r>
            <a:endParaRPr lang="ko-KR" altLang="en-US" sz="1100" b="1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0FA940-3A24-4AF8-90F4-81DABFC14B8F}"/>
              </a:ext>
            </a:extLst>
          </p:cNvPr>
          <p:cNvSpPr/>
          <p:nvPr/>
        </p:nvSpPr>
        <p:spPr>
          <a:xfrm>
            <a:off x="0" y="6508376"/>
            <a:ext cx="12192000" cy="64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083770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2E7253C-B00D-43B2-926E-B550486955CB}"/>
              </a:ext>
            </a:extLst>
          </p:cNvPr>
          <p:cNvSpPr txBox="1">
            <a:spLocks/>
          </p:cNvSpPr>
          <p:nvPr/>
        </p:nvSpPr>
        <p:spPr>
          <a:xfrm>
            <a:off x="779096" y="791999"/>
            <a:ext cx="10619527" cy="76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3. </a:t>
            </a:r>
            <a:r>
              <a:rPr lang="ko-KR" altLang="en-US" sz="4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경량 딥러닝 연구 방향 </a:t>
            </a:r>
            <a:r>
              <a:rPr lang="en-US" altLang="ko-KR" sz="4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(2)</a:t>
            </a:r>
          </a:p>
        </p:txBody>
      </p:sp>
      <p:pic>
        <p:nvPicPr>
          <p:cNvPr id="7" name="그림 6" descr="컴퓨터이(가) 표시된 사진&#10;&#10;자동 생성된 설명">
            <a:extLst>
              <a:ext uri="{FF2B5EF4-FFF2-40B4-BE49-F238E27FC236}">
                <a16:creationId xmlns:a16="http://schemas.microsoft.com/office/drawing/2014/main" id="{210A33F4-2C55-427A-B8F8-91B236051EA1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09"/>
          <a:stretch/>
        </p:blipFill>
        <p:spPr>
          <a:xfrm>
            <a:off x="0" y="-1"/>
            <a:ext cx="12192000" cy="64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E7C3B6-240D-4701-9C46-72F435404189}"/>
              </a:ext>
            </a:extLst>
          </p:cNvPr>
          <p:cNvSpPr/>
          <p:nvPr/>
        </p:nvSpPr>
        <p:spPr>
          <a:xfrm>
            <a:off x="240831" y="1705440"/>
            <a:ext cx="113004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■ 알고리즘 경량화 </a:t>
            </a:r>
            <a:r>
              <a:rPr lang="en-US" altLang="ko-KR" sz="24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&amp; </a:t>
            </a:r>
            <a:r>
              <a:rPr lang="ko-KR" altLang="en-US" sz="24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하드웨어 가속화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724DFF-E0E7-4CF0-A9AC-EACBCB59E755}"/>
              </a:ext>
            </a:extLst>
          </p:cNvPr>
          <p:cNvSpPr txBox="1"/>
          <p:nvPr/>
        </p:nvSpPr>
        <p:spPr>
          <a:xfrm>
            <a:off x="779095" y="2161879"/>
            <a:ext cx="11172073" cy="658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- </a:t>
            </a:r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알고리즘 가중치 가지치기 </a:t>
            </a:r>
            <a:endParaRPr lang="en-US" altLang="ko-KR" sz="16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-</a:t>
            </a:r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하드웨어를 통한 가속화 </a:t>
            </a: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ex) Google Coral, Intel Neural Compute Stick2 </a:t>
            </a:r>
            <a:r>
              <a:rPr lang="ko-KR" altLang="en-US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등</a:t>
            </a:r>
            <a:r>
              <a:rPr lang="en-US" altLang="ko-KR" sz="16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..</a:t>
            </a:r>
            <a:endParaRPr lang="ko-KR" altLang="en-US" sz="1600" dirty="0">
              <a:solidFill>
                <a:srgbClr val="FF0000"/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70DC9-D8AC-4538-9850-BC60D1BE2589}"/>
              </a:ext>
            </a:extLst>
          </p:cNvPr>
          <p:cNvSpPr txBox="1"/>
          <p:nvPr/>
        </p:nvSpPr>
        <p:spPr>
          <a:xfrm>
            <a:off x="1992783" y="5941668"/>
            <a:ext cx="2762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- </a:t>
            </a:r>
            <a:r>
              <a:rPr lang="ko-KR" altLang="en-US" sz="11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작은 </a:t>
            </a:r>
            <a:r>
              <a:rPr lang="ko-KR" altLang="en-US" sz="1100" b="1" dirty="0" err="1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가중치값을</a:t>
            </a:r>
            <a:r>
              <a:rPr lang="ko-KR" altLang="en-US" sz="11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모두 </a:t>
            </a:r>
            <a:r>
              <a:rPr lang="en-US" altLang="ko-KR" sz="11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0</a:t>
            </a:r>
            <a:r>
              <a:rPr lang="ko-KR" altLang="en-US" sz="11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으로 하는 것 </a:t>
            </a:r>
            <a:r>
              <a:rPr lang="en-US" altLang="ko-KR" sz="11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-</a:t>
            </a:r>
            <a:endParaRPr lang="ko-KR" altLang="en-US" sz="1100" b="1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51456-59E3-4CAF-8738-0E4BCFBA6B4F}"/>
              </a:ext>
            </a:extLst>
          </p:cNvPr>
          <p:cNvSpPr txBox="1"/>
          <p:nvPr/>
        </p:nvSpPr>
        <p:spPr>
          <a:xfrm>
            <a:off x="7519569" y="5941668"/>
            <a:ext cx="3879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- </a:t>
            </a:r>
            <a:r>
              <a:rPr lang="ko-KR" altLang="en-US" sz="11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하드웨어에 연결하여 연산을 대신해주는 하드웨어 </a:t>
            </a:r>
            <a:r>
              <a:rPr lang="en-US" altLang="ko-KR" sz="1100" b="1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-</a:t>
            </a:r>
            <a:endParaRPr lang="ko-KR" altLang="en-US" sz="1100" b="1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pic>
        <p:nvPicPr>
          <p:cNvPr id="1026" name="Picture 2" descr="가중치 가지치기에 대한 이미지 검색결과">
            <a:extLst>
              <a:ext uri="{FF2B5EF4-FFF2-40B4-BE49-F238E27FC236}">
                <a16:creationId xmlns:a16="http://schemas.microsoft.com/office/drawing/2014/main" id="{EAF7785C-7CCB-444D-B958-D029628E0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83" y="2966451"/>
            <a:ext cx="5443717" cy="289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Coral에 대한 이미지 검색결과">
            <a:extLst>
              <a:ext uri="{FF2B5EF4-FFF2-40B4-BE49-F238E27FC236}">
                <a16:creationId xmlns:a16="http://schemas.microsoft.com/office/drawing/2014/main" id="{EE5D8FD1-AB86-4C6B-997D-FBA8CD511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131" y="3931844"/>
            <a:ext cx="2749918" cy="153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l neural compute stick 2에 대한 이미지 검색결과">
            <a:extLst>
              <a:ext uri="{FF2B5EF4-FFF2-40B4-BE49-F238E27FC236}">
                <a16:creationId xmlns:a16="http://schemas.microsoft.com/office/drawing/2014/main" id="{9CEE07EB-D430-43D9-A867-556ED51C9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14234" r="9756" b="8406"/>
          <a:stretch/>
        </p:blipFill>
        <p:spPr bwMode="auto">
          <a:xfrm>
            <a:off x="9188452" y="3919561"/>
            <a:ext cx="2762716" cy="169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78C717-B9FF-4202-93FC-E40DD09565F6}"/>
              </a:ext>
            </a:extLst>
          </p:cNvPr>
          <p:cNvSpPr/>
          <p:nvPr/>
        </p:nvSpPr>
        <p:spPr>
          <a:xfrm>
            <a:off x="0" y="6508376"/>
            <a:ext cx="12192000" cy="64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70811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AEB7253-134D-4CF6-8D6E-57B8B1CCA670}"/>
              </a:ext>
            </a:extLst>
          </p:cNvPr>
          <p:cNvSpPr txBox="1">
            <a:spLocks/>
          </p:cNvSpPr>
          <p:nvPr/>
        </p:nvSpPr>
        <p:spPr>
          <a:xfrm>
            <a:off x="689449" y="1688470"/>
            <a:ext cx="10619527" cy="76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4. </a:t>
            </a:r>
            <a:r>
              <a:rPr lang="ko-KR" altLang="en-US" sz="4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주제 선택 이유</a:t>
            </a:r>
            <a:r>
              <a:rPr lang="en-US" altLang="ko-KR" sz="4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</a:t>
            </a:r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47DAB3F8-1DFA-4892-B09C-F5A1EA6DB80B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09"/>
          <a:stretch/>
        </p:blipFill>
        <p:spPr>
          <a:xfrm>
            <a:off x="0" y="-1"/>
            <a:ext cx="12192000" cy="64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D0429C-34C2-4871-9634-0F25598EA3ED}"/>
              </a:ext>
            </a:extLst>
          </p:cNvPr>
          <p:cNvSpPr/>
          <p:nvPr/>
        </p:nvSpPr>
        <p:spPr>
          <a:xfrm>
            <a:off x="1185164" y="2933606"/>
            <a:ext cx="9628095" cy="1705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CNN </a:t>
            </a:r>
            <a:r>
              <a:rPr lang="ko-KR" altLang="en-US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이나 </a:t>
            </a:r>
            <a:r>
              <a:rPr lang="en-US" altLang="ko-KR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RNN, GAN</a:t>
            </a:r>
            <a:r>
              <a:rPr lang="ko-KR" altLang="en-US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같은 신경망 알고리즘에 대해서 알고 연구하는 것도 중요하지만</a:t>
            </a:r>
            <a:r>
              <a:rPr lang="en-US" altLang="ko-KR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제일 </a:t>
            </a:r>
            <a:r>
              <a:rPr lang="ko-KR" altLang="en-US" dirty="0">
                <a:solidFill>
                  <a:srgbClr val="FF0000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중요한 것은 이 기술들이 응용되어서 소형 디바이스에 내장되어 사람들에게 서비스 되어지고 일상생활에서 활용할 수 있도록 하는 것 </a:t>
            </a:r>
            <a:r>
              <a:rPr lang="ko-KR" altLang="en-US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이라고 생각합니다</a:t>
            </a:r>
            <a:r>
              <a:rPr lang="en-US" altLang="ko-KR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그러기 위한 방법 중 하나로 경량 </a:t>
            </a:r>
            <a:r>
              <a:rPr lang="ko-KR" altLang="en-US" dirty="0" err="1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딥러닝이</a:t>
            </a:r>
            <a:r>
              <a:rPr lang="ko-KR" altLang="en-US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 중요하게 느껴졌고</a:t>
            </a:r>
            <a:r>
              <a:rPr lang="en-US" altLang="ko-KR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이 분야에 대해 소개하고 싶어서 이 주제를 선택 하게 되었습니다</a:t>
            </a:r>
            <a:r>
              <a:rPr lang="en-US" altLang="ko-KR" dirty="0">
                <a:latin typeface="닉스곤체 M 2.0" panose="020B0600000101010101" pitchFamily="50" charset="-127"/>
                <a:ea typeface="닉스곤체 M 2.0" panose="020B0600000101010101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D4F7E-F633-4795-9F4E-23212065B108}"/>
              </a:ext>
            </a:extLst>
          </p:cNvPr>
          <p:cNvSpPr/>
          <p:nvPr/>
        </p:nvSpPr>
        <p:spPr>
          <a:xfrm>
            <a:off x="0" y="6508376"/>
            <a:ext cx="12192000" cy="64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37312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D78A08D-5C23-41FA-8716-7C97ADCD95A9}"/>
              </a:ext>
            </a:extLst>
          </p:cNvPr>
          <p:cNvSpPr txBox="1">
            <a:spLocks/>
          </p:cNvSpPr>
          <p:nvPr/>
        </p:nvSpPr>
        <p:spPr>
          <a:xfrm>
            <a:off x="786236" y="3197949"/>
            <a:ext cx="10619527" cy="7694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감사합니다</a:t>
            </a:r>
            <a:endParaRPr lang="en-US" altLang="ko-KR" sz="60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FC9B3E88-E802-4A9B-BAA9-F92D9CFA7529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09"/>
          <a:stretch/>
        </p:blipFill>
        <p:spPr>
          <a:xfrm>
            <a:off x="0" y="-1"/>
            <a:ext cx="12192000" cy="64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62ADC22-7834-40E3-8386-8E2E723D52E7}"/>
              </a:ext>
            </a:extLst>
          </p:cNvPr>
          <p:cNvSpPr/>
          <p:nvPr/>
        </p:nvSpPr>
        <p:spPr>
          <a:xfrm>
            <a:off x="0" y="6508376"/>
            <a:ext cx="12192000" cy="64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666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386</Words>
  <Application>Microsoft Office PowerPoint</Application>
  <PresentationFormat>와이드스크린</PresentationFormat>
  <Paragraphs>39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Arial</vt:lpstr>
      <vt:lpstr>닉스곤체 M 2.0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선민 김</dc:creator>
  <cp:lastModifiedBy>선민 김</cp:lastModifiedBy>
  <cp:revision>31</cp:revision>
  <dcterms:created xsi:type="dcterms:W3CDTF">2019-11-20T04:59:13Z</dcterms:created>
  <dcterms:modified xsi:type="dcterms:W3CDTF">2019-11-25T00:57:48Z</dcterms:modified>
</cp:coreProperties>
</file>